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fe5c67e3d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fe5c67e3d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e5c67e3d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e5c67e3d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e5c67e3df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fe5c67e3d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e5c67e3d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e5c67e3d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e5c67e3d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e5c67e3d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e5c67e3d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e5c67e3d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fe5c67e3df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fe5c67e3df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hyperlink" Target="mailto:wes@digifli.com" TargetMode="External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6.jp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8.jpg"/><Relationship Id="rId6" Type="http://schemas.openxmlformats.org/officeDocument/2006/relationships/image" Target="../media/image20.jpg"/><Relationship Id="rId7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3.jpg"/><Relationship Id="rId5" Type="http://schemas.openxmlformats.org/officeDocument/2006/relationships/image" Target="../media/image15.png"/><Relationship Id="rId6" Type="http://schemas.openxmlformats.org/officeDocument/2006/relationships/image" Target="../media/image21.jpg"/><Relationship Id="rId7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wes@digifli.com" TargetMode="External"/><Relationship Id="rId4" Type="http://schemas.openxmlformats.org/officeDocument/2006/relationships/hyperlink" Target="http://digifli.net" TargetMode="External"/><Relationship Id="rId5" Type="http://schemas.openxmlformats.org/officeDocument/2006/relationships/hyperlink" Target="https://www.amazon.com/Digifli-Digital-Signage-Simplified/dp/B0DMF3KC7Q/ref=sr_1_1?crid=2CX34GDHA4KLQ&amp;dib=eyJ2IjoiMSJ9.vg0ASVSLSIbwK8_eeK_PnA.jxYAeF6VDPEdTwPJiHFXcTkiI5JMVUktbRUPyyz--cs&amp;dib_tag=se&amp;keywords=digifli&amp;qid=1743107137&amp;sprefix=digili%2Caps%2C174&amp;sr=8-1" TargetMode="External"/><Relationship Id="rId6" Type="http://schemas.openxmlformats.org/officeDocument/2006/relationships/image" Target="../media/image12.jpg"/><Relationship Id="rId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78200" y="2000900"/>
            <a:ext cx="5755500" cy="122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95">
                <a:solidFill>
                  <a:srgbClr val="00FF00"/>
                </a:solidFill>
              </a:rPr>
              <a:t>Ultra Simple Networked Digital Signage.</a:t>
            </a:r>
            <a:r>
              <a:rPr lang="en" sz="2640"/>
              <a:t> </a:t>
            </a:r>
            <a:endParaRPr sz="264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40"/>
              <a:t>      </a:t>
            </a:r>
            <a:endParaRPr sz="2640"/>
          </a:p>
        </p:txBody>
      </p:sp>
      <p:sp>
        <p:nvSpPr>
          <p:cNvPr id="55" name="Google Shape;55;p13"/>
          <p:cNvSpPr txBox="1"/>
          <p:nvPr/>
        </p:nvSpPr>
        <p:spPr>
          <a:xfrm>
            <a:off x="2515600" y="430675"/>
            <a:ext cx="3561900" cy="15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2"/>
                </a:solidFill>
              </a:rPr>
              <a:t>Digital Bulletin</a:t>
            </a:r>
            <a:br>
              <a:rPr b="1" lang="en" sz="3600">
                <a:solidFill>
                  <a:schemeClr val="accent2"/>
                </a:solidFill>
              </a:rPr>
            </a:br>
            <a:r>
              <a:rPr b="1" lang="en" sz="3600">
                <a:solidFill>
                  <a:schemeClr val="accent2"/>
                </a:solidFill>
              </a:rPr>
              <a:t>Boards</a:t>
            </a:r>
            <a:endParaRPr b="1" sz="3600">
              <a:solidFill>
                <a:schemeClr val="accent2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42675" y="3868500"/>
            <a:ext cx="4347900" cy="9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65">
                <a:solidFill>
                  <a:srgbClr val="EFEFEF"/>
                </a:solidFill>
              </a:rPr>
              <a:t>Reduce Costs </a:t>
            </a:r>
            <a:endParaRPr sz="1265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65">
                <a:solidFill>
                  <a:srgbClr val="EFEFEF"/>
                </a:solidFill>
              </a:rPr>
              <a:t>Reduce Waste </a:t>
            </a:r>
            <a:endParaRPr sz="1265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65">
                <a:solidFill>
                  <a:srgbClr val="EFEFEF"/>
                </a:solidFill>
              </a:rPr>
              <a:t>Lead with Innovation</a:t>
            </a:r>
            <a:endParaRPr sz="1265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65">
                <a:solidFill>
                  <a:srgbClr val="EFEFEF"/>
                </a:solidFill>
              </a:rPr>
              <a:t>Increase Engagement</a:t>
            </a:r>
            <a:endParaRPr sz="1265">
              <a:solidFill>
                <a:srgbClr val="EFEFEF"/>
              </a:solidFill>
            </a:endParaRPr>
          </a:p>
        </p:txBody>
      </p:sp>
      <p:pic>
        <p:nvPicPr>
          <p:cNvPr id="57" name="Google Shape;57;p13" title="PXL_20250315_200919358.jpg"/>
          <p:cNvPicPr preferRelativeResize="0"/>
          <p:nvPr/>
        </p:nvPicPr>
        <p:blipFill rotWithShape="1">
          <a:blip r:embed="rId3">
            <a:alphaModFix/>
          </a:blip>
          <a:srcRect b="6183" l="51914" r="26039" t="22829"/>
          <a:stretch/>
        </p:blipFill>
        <p:spPr>
          <a:xfrm>
            <a:off x="6304225" y="0"/>
            <a:ext cx="283977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511125" y="2833350"/>
            <a:ext cx="48564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For businesses, college campuses, and local </a:t>
            </a:r>
            <a:r>
              <a:rPr lang="en" sz="1800">
                <a:solidFill>
                  <a:schemeClr val="lt2"/>
                </a:solidFill>
              </a:rPr>
              <a:t>government</a:t>
            </a:r>
            <a:r>
              <a:rPr lang="en" sz="1800">
                <a:solidFill>
                  <a:schemeClr val="lt2"/>
                </a:solidFill>
              </a:rPr>
              <a:t>.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818050" y="3665100"/>
            <a:ext cx="22203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Contact: </a:t>
            </a:r>
            <a:endParaRPr>
              <a:solidFill>
                <a:schemeClr val="lt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Wes Warren</a:t>
            </a:r>
            <a:endParaRPr>
              <a:solidFill>
                <a:schemeClr val="lt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wes@digifli.com</a:t>
            </a:r>
            <a:endParaRPr>
              <a:solidFill>
                <a:schemeClr val="lt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https://digifli.com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60" name="Google Shape;60;p13" title="Private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200" y="242075"/>
            <a:ext cx="1696100" cy="16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60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Digifli</a:t>
            </a:r>
            <a:r>
              <a:rPr lang="en"/>
              <a:t> Digital Bulletin Boards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4706100" cy="373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Background:</a:t>
            </a:r>
            <a:r>
              <a:rPr lang="en"/>
              <a:t> Digifli started in Alameda, CA in 2017 as a Community Bulletin Board for local businesses and nonprofits.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I</a:t>
            </a:r>
            <a:r>
              <a:rPr lang="en">
                <a:solidFill>
                  <a:srgbClr val="00FF00"/>
                </a:solidFill>
              </a:rPr>
              <a:t>n 2023 Stanford University approached Digifli about customizing the system for the d.school campus.</a:t>
            </a:r>
            <a:endParaRPr>
              <a:solidFill>
                <a:srgbClr val="00FF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worked with Stanford and created a private network to </a:t>
            </a:r>
            <a:r>
              <a:rPr lang="en"/>
              <a:t>reduce costs, </a:t>
            </a:r>
            <a:r>
              <a:rPr lang="en"/>
              <a:t>streamline communication, and enhance engagement.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20115" t="4789"/>
          <a:stretch/>
        </p:blipFill>
        <p:spPr>
          <a:xfrm>
            <a:off x="5122450" y="345200"/>
            <a:ext cx="3709850" cy="24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1675" y="2832200"/>
            <a:ext cx="3451249" cy="19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200" y="395698"/>
            <a:ext cx="1179600" cy="4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6272475" y="2971825"/>
            <a:ext cx="2559900" cy="15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FFFFFF"/>
                </a:solidFill>
              </a:rPr>
              <a:t>“Our partnership with Digifli has not just met but exceeded our expectations, helping us build a more connected and responsive campus environment.”</a:t>
            </a:r>
            <a:endParaRPr i="1" sz="1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FFFFFF"/>
              </a:solidFill>
            </a:endParaRPr>
          </a:p>
          <a:p>
            <a:pPr indent="-285750" lvl="0" marL="45720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-"/>
            </a:pPr>
            <a:r>
              <a:rPr b="1" i="1" lang="en" sz="900">
                <a:solidFill>
                  <a:srgbClr val="FFFFFF"/>
                </a:solidFill>
              </a:rPr>
              <a:t>Milan Drake </a:t>
            </a:r>
            <a:endParaRPr b="1" i="1" sz="9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</a:rPr>
              <a:t>Community Design Lead - Stanford</a:t>
            </a:r>
            <a:endParaRPr b="1"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5"/>
          <p:cNvGrpSpPr/>
          <p:nvPr/>
        </p:nvGrpSpPr>
        <p:grpSpPr>
          <a:xfrm>
            <a:off x="6219418" y="215961"/>
            <a:ext cx="2707506" cy="1909858"/>
            <a:chOff x="539275" y="4159525"/>
            <a:chExt cx="1485600" cy="838650"/>
          </a:xfrm>
        </p:grpSpPr>
        <p:pic>
          <p:nvPicPr>
            <p:cNvPr id="76" name="Google Shape;76;p15"/>
            <p:cNvPicPr preferRelativeResize="0"/>
            <p:nvPr/>
          </p:nvPicPr>
          <p:blipFill rotWithShape="1">
            <a:blip r:embed="rId3">
              <a:alphaModFix/>
            </a:blip>
            <a:srcRect b="0" l="10386" r="1367" t="0"/>
            <a:stretch/>
          </p:blipFill>
          <p:spPr>
            <a:xfrm>
              <a:off x="805370" y="4159525"/>
              <a:ext cx="1219505" cy="71795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7" name="Google Shape;77;p15"/>
            <p:cNvSpPr txBox="1"/>
            <p:nvPr/>
          </p:nvSpPr>
          <p:spPr>
            <a:xfrm>
              <a:off x="539275" y="4633675"/>
              <a:ext cx="1485600" cy="3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>
                <a:solidFill>
                  <a:schemeClr val="dk1"/>
                </a:solidFill>
              </a:endParaRPr>
            </a:p>
          </p:txBody>
        </p:sp>
      </p:grp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b="8110" l="21334" r="0" t="24635"/>
          <a:stretch/>
        </p:blipFill>
        <p:spPr>
          <a:xfrm>
            <a:off x="0" y="2380550"/>
            <a:ext cx="7193024" cy="27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 title="PXL_20250316_230955437.jpg"/>
          <p:cNvPicPr preferRelativeResize="0"/>
          <p:nvPr/>
        </p:nvPicPr>
        <p:blipFill rotWithShape="1">
          <a:blip r:embed="rId5">
            <a:alphaModFix/>
          </a:blip>
          <a:srcRect b="5545" l="4397" r="0" t="3246"/>
          <a:stretch/>
        </p:blipFill>
        <p:spPr>
          <a:xfrm>
            <a:off x="0" y="2105425"/>
            <a:ext cx="5705948" cy="30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21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Digital with Digifli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0" y="788650"/>
            <a:ext cx="5837100" cy="14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b="1" lang="en" sz="1600">
                <a:solidFill>
                  <a:schemeClr val="dk1"/>
                </a:solidFill>
              </a:rPr>
              <a:t>Reduce e-waste and printing cost.</a:t>
            </a:r>
            <a:endParaRPr b="1"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b="1" lang="en" sz="1600">
                <a:solidFill>
                  <a:schemeClr val="dk1"/>
                </a:solidFill>
              </a:rPr>
              <a:t>Increase awareness and engagement. </a:t>
            </a:r>
            <a:endParaRPr b="1" sz="16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6250" y="2086850"/>
            <a:ext cx="4857749" cy="305664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739175" y="2735950"/>
            <a:ext cx="1992300" cy="2045700"/>
          </a:xfrm>
          <a:prstGeom prst="noSmoking">
            <a:avLst>
              <a:gd fmla="val 18750" name="adj"/>
            </a:avLst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202575" y="1669825"/>
            <a:ext cx="63588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00FF00"/>
                </a:solidFill>
              </a:rPr>
              <a:t>Aligns with CA Senate Bill (SB) 1383 to reduce paper consumption and waste.</a:t>
            </a:r>
            <a:endParaRPr sz="13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157400" y="387225"/>
            <a:ext cx="8520600" cy="5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00FF00"/>
                </a:solidFill>
              </a:rPr>
              <a:t>Digifli </a:t>
            </a:r>
            <a:r>
              <a:rPr lang="en" sz="2000">
                <a:solidFill>
                  <a:srgbClr val="EFEFEF"/>
                </a:solidFill>
              </a:rPr>
              <a:t>vs. Traditional Digital Signage</a:t>
            </a:r>
            <a:endParaRPr sz="2000">
              <a:solidFill>
                <a:srgbClr val="EFEFEF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375" y="246375"/>
            <a:ext cx="4218375" cy="46754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67875" y="920425"/>
            <a:ext cx="4693500" cy="26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EFEF"/>
                </a:solidFill>
              </a:rPr>
              <a:t>No complex software or apps. As simple as posting a photo on social media. </a:t>
            </a:r>
            <a:br>
              <a:rPr lang="en" sz="1800">
                <a:solidFill>
                  <a:srgbClr val="EFEFEF"/>
                </a:solidFill>
              </a:rPr>
            </a:br>
            <a:r>
              <a:rPr lang="en" sz="1800">
                <a:solidFill>
                  <a:srgbClr val="EFEFEF"/>
                </a:solidFill>
              </a:rPr>
              <a:t>No schedules, timelines, templates, or design software to learn. </a:t>
            </a:r>
            <a:endParaRPr sz="1800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00"/>
                </a:solidFill>
              </a:rPr>
              <a:t>Digifli is best for people who: </a:t>
            </a:r>
            <a:endParaRPr sz="1800">
              <a:solidFill>
                <a:srgbClr val="00FF00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Manage dozens of existing postings.</a:t>
            </a:r>
            <a:endParaRPr sz="1800">
              <a:solidFill>
                <a:schemeClr val="dk1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Already have the flyers created.</a:t>
            </a:r>
            <a:endParaRPr sz="1800">
              <a:solidFill>
                <a:schemeClr val="dk1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Need a simple fast publishing solution.</a:t>
            </a:r>
            <a:endParaRPr sz="1800">
              <a:solidFill>
                <a:schemeClr val="dk1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Need automatic removal of past events.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Digifli is NOT ideal for people who: </a:t>
            </a:r>
            <a:endParaRPr sz="1800">
              <a:solidFill>
                <a:srgbClr val="FF0000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Need templates and design features.</a:t>
            </a:r>
            <a:endParaRPr sz="1800">
              <a:solidFill>
                <a:schemeClr val="dk1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Only have one or two posts at a time.</a:t>
            </a:r>
            <a:endParaRPr sz="1800">
              <a:solidFill>
                <a:schemeClr val="dk1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Need a menu board.</a:t>
            </a:r>
            <a:endParaRPr sz="1800">
              <a:solidFill>
                <a:schemeClr val="dk1"/>
              </a:solidFill>
            </a:endParaRPr>
          </a:p>
          <a:p>
            <a:pPr indent="-29146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Want to post videos or manage rotation schedules.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5025450" y="4527725"/>
            <a:ext cx="38436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EFEFEF"/>
                </a:solidFill>
              </a:rPr>
              <a:t>43” Elite Kiosk and 26” Countertop models 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93" name="Google Shape;93;p16" title="go-digit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6338" y="3513375"/>
            <a:ext cx="2071764" cy="116674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" name="Google Shape;94;p16"/>
          <p:cNvSpPr txBox="1"/>
          <p:nvPr/>
        </p:nvSpPr>
        <p:spPr>
          <a:xfrm>
            <a:off x="209275" y="3573550"/>
            <a:ext cx="2233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EFEFEF"/>
                </a:solidFill>
              </a:rPr>
              <a:t>If you have 10 flyers on your desk or in your phone, drag them into Digifli and they are instantly in rotation on all your screens.</a:t>
            </a:r>
            <a:endParaRPr sz="1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 title="PXL_20250321_18372550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2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2557012" y="929050"/>
            <a:ext cx="6216600" cy="375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0" l="3947" r="0" t="37710"/>
          <a:stretch/>
        </p:blipFill>
        <p:spPr>
          <a:xfrm>
            <a:off x="5852350" y="1812367"/>
            <a:ext cx="2744985" cy="163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2451" y="3627055"/>
            <a:ext cx="651256" cy="105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2100" y="1047016"/>
            <a:ext cx="363145" cy="66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6119" y="1047016"/>
            <a:ext cx="363145" cy="66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2841" y="1016377"/>
            <a:ext cx="363145" cy="66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9563" y="1016377"/>
            <a:ext cx="363145" cy="66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7480" y="3627055"/>
            <a:ext cx="363145" cy="66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8413" y="3651317"/>
            <a:ext cx="363145" cy="6615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7"/>
          <p:cNvCxnSpPr/>
          <p:nvPr/>
        </p:nvCxnSpPr>
        <p:spPr>
          <a:xfrm>
            <a:off x="6151122" y="1724052"/>
            <a:ext cx="490711" cy="969000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7"/>
          <p:cNvCxnSpPr/>
          <p:nvPr/>
        </p:nvCxnSpPr>
        <p:spPr>
          <a:xfrm>
            <a:off x="6865386" y="1718738"/>
            <a:ext cx="179949" cy="782679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7"/>
          <p:cNvCxnSpPr/>
          <p:nvPr/>
        </p:nvCxnSpPr>
        <p:spPr>
          <a:xfrm flipH="1">
            <a:off x="7606968" y="1697430"/>
            <a:ext cx="27225" cy="527190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7"/>
          <p:cNvCxnSpPr/>
          <p:nvPr/>
        </p:nvCxnSpPr>
        <p:spPr>
          <a:xfrm flipH="1">
            <a:off x="7955947" y="1697430"/>
            <a:ext cx="441573" cy="724103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17"/>
          <p:cNvCxnSpPr/>
          <p:nvPr/>
        </p:nvCxnSpPr>
        <p:spPr>
          <a:xfrm rot="10800000">
            <a:off x="7623291" y="2810350"/>
            <a:ext cx="207174" cy="851847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17"/>
          <p:cNvCxnSpPr/>
          <p:nvPr/>
        </p:nvCxnSpPr>
        <p:spPr>
          <a:xfrm rot="10800000">
            <a:off x="8059534" y="3033813"/>
            <a:ext cx="397969" cy="601762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7"/>
          <p:cNvSpPr/>
          <p:nvPr/>
        </p:nvSpPr>
        <p:spPr>
          <a:xfrm>
            <a:off x="6603689" y="3603639"/>
            <a:ext cx="872443" cy="553724"/>
          </a:xfrm>
          <a:prstGeom prst="cloud">
            <a:avLst/>
          </a:prstGeom>
          <a:solidFill>
            <a:srgbClr val="ADADAD"/>
          </a:soli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5386" y="3698871"/>
            <a:ext cx="397971" cy="363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7"/>
          <p:cNvCxnSpPr>
            <a:endCxn id="115" idx="2"/>
          </p:cNvCxnSpPr>
          <p:nvPr/>
        </p:nvCxnSpPr>
        <p:spPr>
          <a:xfrm flipH="1" rot="10800000">
            <a:off x="6390995" y="3880501"/>
            <a:ext cx="215400" cy="95700"/>
          </a:xfrm>
          <a:prstGeom prst="straightConnector1">
            <a:avLst/>
          </a:prstGeom>
          <a:noFill/>
          <a:ln cap="flat" cmpd="sng" w="9525">
            <a:solidFill>
              <a:srgbClr val="30303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7"/>
          <p:cNvSpPr txBox="1"/>
          <p:nvPr/>
        </p:nvSpPr>
        <p:spPr>
          <a:xfrm>
            <a:off x="2738075" y="1047025"/>
            <a:ext cx="2805300" cy="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One click pushes 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to all your locations.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2738075" y="1941100"/>
            <a:ext cx="2932200" cy="20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One click publishing.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A simple </a:t>
            </a:r>
            <a:r>
              <a:rPr lang="en" sz="1400">
                <a:solidFill>
                  <a:schemeClr val="lt1"/>
                </a:solidFill>
              </a:rPr>
              <a:t>intuitive</a:t>
            </a:r>
            <a:r>
              <a:rPr lang="en" sz="1400">
                <a:solidFill>
                  <a:schemeClr val="lt1"/>
                </a:solidFill>
              </a:rPr>
              <a:t> interface.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Add new screens in minutes.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Easily manage dozens of files.</a:t>
            </a:r>
            <a:endParaRPr sz="1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Control from anywhere through our website.</a:t>
            </a:r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311700" y="201150"/>
            <a:ext cx="565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Digifli runs on “off-the-shelf” hardware</a:t>
            </a:r>
            <a:endParaRPr/>
          </a:p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311700" y="837375"/>
            <a:ext cx="5186400" cy="16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No proprietary players to buy. Runs on FireTV sticks and Raspberry Pi. Works with any TV or monitor. Use your existing equipment or we can help you </a:t>
            </a:r>
            <a:r>
              <a:rPr lang="en" sz="1100">
                <a:solidFill>
                  <a:schemeClr val="dk1"/>
                </a:solidFill>
              </a:rPr>
              <a:t>source</a:t>
            </a:r>
            <a:r>
              <a:rPr lang="en" sz="1100">
                <a:solidFill>
                  <a:schemeClr val="dk1"/>
                </a:solidFill>
              </a:rPr>
              <a:t> what you need.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From This       To This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6" name="Google Shape;126;p18" title="02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2350" y="276425"/>
            <a:ext cx="2582450" cy="136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 title="raspberry-pi-logo-H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1499" y="3414449"/>
            <a:ext cx="2582448" cy="14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 title="home-page-image.png"/>
          <p:cNvPicPr preferRelativeResize="0"/>
          <p:nvPr/>
        </p:nvPicPr>
        <p:blipFill rotWithShape="1">
          <a:blip r:embed="rId5">
            <a:alphaModFix/>
          </a:blip>
          <a:srcRect b="0" l="0" r="0" t="17898"/>
          <a:stretch/>
        </p:blipFill>
        <p:spPr>
          <a:xfrm>
            <a:off x="6291500" y="1845438"/>
            <a:ext cx="2564150" cy="136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 title="lofts.jpg"/>
          <p:cNvPicPr preferRelativeResize="0"/>
          <p:nvPr/>
        </p:nvPicPr>
        <p:blipFill rotWithShape="1">
          <a:blip r:embed="rId6">
            <a:alphaModFix/>
          </a:blip>
          <a:srcRect b="0" l="0" r="21960" t="20439"/>
          <a:stretch/>
        </p:blipFill>
        <p:spPr>
          <a:xfrm>
            <a:off x="2134325" y="1845450"/>
            <a:ext cx="3948814" cy="30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7">
            <a:alphaModFix/>
          </a:blip>
          <a:srcRect b="15569" l="0" r="0" t="0"/>
          <a:stretch/>
        </p:blipFill>
        <p:spPr>
          <a:xfrm>
            <a:off x="256250" y="2323450"/>
            <a:ext cx="1694425" cy="254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/>
          <p:nvPr/>
        </p:nvSpPr>
        <p:spPr>
          <a:xfrm>
            <a:off x="598350" y="1962450"/>
            <a:ext cx="234900" cy="241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 rot="-3900312">
            <a:off x="1811455" y="1780059"/>
            <a:ext cx="235010" cy="24131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 txBox="1"/>
          <p:nvPr/>
        </p:nvSpPr>
        <p:spPr>
          <a:xfrm>
            <a:off x="4173575" y="1962450"/>
            <a:ext cx="15696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</a:rPr>
              <a:t>Lease a 43” kiosk and account for.</a:t>
            </a:r>
            <a:endParaRPr sz="1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$65/month</a:t>
            </a:r>
            <a:br>
              <a:rPr lang="en" sz="1000">
                <a:solidFill>
                  <a:schemeClr val="lt2"/>
                </a:solidFill>
              </a:rPr>
            </a:b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0" y="2276600"/>
            <a:ext cx="9172200" cy="286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 txBox="1"/>
          <p:nvPr>
            <p:ph type="title"/>
          </p:nvPr>
        </p:nvSpPr>
        <p:spPr>
          <a:xfrm>
            <a:off x="311700" y="32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Affordable solutions</a:t>
            </a:r>
            <a:endParaRPr/>
          </a:p>
        </p:txBody>
      </p:sp>
      <p:sp>
        <p:nvSpPr>
          <p:cNvPr id="140" name="Google Shape;140;p19"/>
          <p:cNvSpPr txBox="1"/>
          <p:nvPr>
            <p:ph idx="1" type="body"/>
          </p:nvPr>
        </p:nvSpPr>
        <p:spPr>
          <a:xfrm>
            <a:off x="311700" y="991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Digifli can supply and maintain all the equipment and software with inexpensive leasing and </a:t>
            </a:r>
            <a:r>
              <a:rPr lang="en"/>
              <a:t>licensing</a:t>
            </a:r>
            <a:r>
              <a:rPr lang="en"/>
              <a:t> options. We can help you utilize existing equipment or </a:t>
            </a:r>
            <a:r>
              <a:rPr lang="en"/>
              <a:t>purchase</a:t>
            </a:r>
            <a:r>
              <a:rPr lang="en"/>
              <a:t> it yourself.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369525" y="4703625"/>
            <a:ext cx="38370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DADAD"/>
                </a:solidFill>
              </a:rPr>
              <a:t>Prices effective 3/25 - Does not include installation fees. </a:t>
            </a:r>
            <a:endParaRPr sz="1100">
              <a:solidFill>
                <a:srgbClr val="ADADAD"/>
              </a:solidFill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525" y="2571750"/>
            <a:ext cx="4295775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875" y="2444800"/>
            <a:ext cx="3836851" cy="2622124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pic>
        <p:nvPicPr>
          <p:cNvPr id="144" name="Google Shape;144;p19" title="Private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100" y="54275"/>
            <a:ext cx="972625" cy="9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steps:</a:t>
            </a:r>
            <a:endParaRPr/>
          </a:p>
        </p:txBody>
      </p:sp>
      <p:sp>
        <p:nvSpPr>
          <p:cNvPr id="150" name="Google Shape;150;p20"/>
          <p:cNvSpPr txBox="1"/>
          <p:nvPr>
            <p:ph idx="1" type="body"/>
          </p:nvPr>
        </p:nvSpPr>
        <p:spPr>
          <a:xfrm>
            <a:off x="311700" y="1093925"/>
            <a:ext cx="4293600" cy="20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a live demo or try it yourself.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Contact Wes </a:t>
            </a:r>
            <a:r>
              <a:rPr lang="en" u="sng">
                <a:solidFill>
                  <a:schemeClr val="hlink"/>
                </a:solidFill>
                <a:hlinkClick r:id="rId3"/>
              </a:rPr>
              <a:t>wes@digifli.com</a:t>
            </a:r>
            <a:r>
              <a:rPr lang="en"/>
              <a:t> for a quick demo or to get a quote.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Create a free account at </a:t>
            </a:r>
            <a:r>
              <a:rPr lang="en" u="sng">
                <a:solidFill>
                  <a:schemeClr val="hlink"/>
                </a:solidFill>
                <a:hlinkClick r:id="rId4"/>
              </a:rPr>
              <a:t>Digifli.net</a:t>
            </a:r>
            <a:r>
              <a:rPr lang="en"/>
              <a:t> and try it out.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Install the </a:t>
            </a:r>
            <a:r>
              <a:rPr lang="en" u="sng">
                <a:solidFill>
                  <a:schemeClr val="hlink"/>
                </a:solidFill>
                <a:hlinkClick r:id="rId5"/>
              </a:rPr>
              <a:t>FireTV app</a:t>
            </a:r>
            <a:r>
              <a:rPr lang="en"/>
              <a:t> on your Amazon Firestick and start using Digifli today!</a:t>
            </a:r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6">
            <a:alphaModFix/>
          </a:blip>
          <a:srcRect b="-1069" l="0" r="19581" t="1070"/>
          <a:stretch/>
        </p:blipFill>
        <p:spPr>
          <a:xfrm>
            <a:off x="4717175" y="1210350"/>
            <a:ext cx="4246998" cy="34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 title="Private-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150" y="3710200"/>
            <a:ext cx="1212900" cy="12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4693875" y="4628350"/>
            <a:ext cx="429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FF00"/>
                </a:solidFill>
              </a:rPr>
              <a:t>Digifli LLC</a:t>
            </a:r>
            <a:r>
              <a:rPr lang="en">
                <a:solidFill>
                  <a:schemeClr val="lt2"/>
                </a:solidFill>
              </a:rPr>
              <a:t> 1516 Oak St. #203 Alameda, CA 94501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